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262" r:id="rId4"/>
    <p:sldId id="264" r:id="rId5"/>
    <p:sldId id="261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9" r:id="rId15"/>
    <p:sldId id="280" r:id="rId16"/>
    <p:sldId id="276" r:id="rId17"/>
    <p:sldId id="277" r:id="rId18"/>
    <p:sldId id="278" r:id="rId19"/>
    <p:sldId id="282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6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9A0B"/>
    <a:srgbClr val="0033CC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4" autoAdjust="0"/>
    <p:restoredTop sz="97354" autoAdjust="0"/>
  </p:normalViewPr>
  <p:slideViewPr>
    <p:cSldViewPr>
      <p:cViewPr varScale="1">
        <p:scale>
          <a:sx n="72" d="100"/>
          <a:sy n="72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43A0D2-FA69-4324-B348-7016E54708BD}" type="datetimeFigureOut">
              <a:rPr lang="en-GB"/>
              <a:pPr>
                <a:defRPr/>
              </a:pPr>
              <a:t>14/05/2009</a:t>
            </a:fld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B11817-DF34-4261-A48B-9EE0D6AFE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513D2-5A5E-4F68-AA91-99B7DB88BC7C}" type="datetimeFigureOut">
              <a:rPr lang="en-GB"/>
              <a:pPr>
                <a:defRPr/>
              </a:pPr>
              <a:t>14/05/2009</a:t>
            </a:fld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DB8505-1CC2-489A-A6D5-4A9B9ADA4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C373-FB7E-4E3A-BD0C-D0B2A228FD13}" type="datetimeFigureOut">
              <a:rPr lang="en-US"/>
              <a:pPr>
                <a:defRPr/>
              </a:pPr>
              <a:t>5/14/2009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9C22-E898-4FAE-A784-E2E609A6F6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67154-28D7-48EC-B7CC-A5E061F07602}" type="datetimeFigureOut">
              <a:rPr lang="en-US"/>
              <a:pPr>
                <a:defRPr/>
              </a:pPr>
              <a:t>5/14/2009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ABE9-12EF-4B93-B22B-F24CE58B07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8C18-EDBB-43D8-864E-071E57A289FB}" type="datetimeFigureOut">
              <a:rPr lang="en-US"/>
              <a:pPr>
                <a:defRPr/>
              </a:pPr>
              <a:t>5/14/2009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7244-853D-410A-8BCE-DD7E220CB0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02F2-776F-4248-AC72-2EAA82978C14}" type="datetimeFigureOut">
              <a:rPr lang="en-US"/>
              <a:pPr>
                <a:defRPr/>
              </a:pPr>
              <a:t>5/14/2009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A2D8-EA37-47EB-AF3C-4217418643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D364-DFFD-48C0-837C-364B11285A13}" type="datetimeFigureOut">
              <a:rPr lang="en-US"/>
              <a:pPr>
                <a:defRPr/>
              </a:pPr>
              <a:t>5/14/2009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E8DD-E0FF-4DA6-B5B2-4922847C23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3C96-B6BB-4E67-B31C-6DBEEFA7C453}" type="datetimeFigureOut">
              <a:rPr lang="en-US"/>
              <a:pPr>
                <a:defRPr/>
              </a:pPr>
              <a:t>5/14/2009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18BB-13D5-48F1-B21E-6818166A61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047D-FBAA-4690-8E0A-A3CA612E5834}" type="datetimeFigureOut">
              <a:rPr lang="en-US"/>
              <a:pPr>
                <a:defRPr/>
              </a:pPr>
              <a:t>5/14/2009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B0A6-3A6B-400B-ABB7-EECF18B7FE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EB026-9BFE-4A78-AF0E-1F8C7945C99D}" type="datetimeFigureOut">
              <a:rPr lang="en-US"/>
              <a:pPr>
                <a:defRPr/>
              </a:pPr>
              <a:t>5/14/2009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44FC2-87AA-42D6-AB6D-6BC2949B32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8F5C-55E5-403F-A258-278820A8D190}" type="datetimeFigureOut">
              <a:rPr lang="en-US"/>
              <a:pPr>
                <a:defRPr/>
              </a:pPr>
              <a:t>5/14/2009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21802-6488-4F39-BD8A-5B8BC9E6C6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B038-1FE4-4D85-8EE9-50C396488529}" type="datetimeFigureOut">
              <a:rPr lang="en-US"/>
              <a:pPr>
                <a:defRPr/>
              </a:pPr>
              <a:t>5/14/2009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42D6-71C1-4924-A058-BFAC7DDDA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23FA-9B13-4EAD-B715-027C53B63B5E}" type="datetimeFigureOut">
              <a:rPr lang="en-US"/>
              <a:pPr>
                <a:defRPr/>
              </a:pPr>
              <a:t>5/14/2009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7992-F8AE-4F37-894D-1F056013EF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97075F-08A2-4C40-A782-0FA6F27366E9}" type="datetimeFigureOut">
              <a:rPr lang="en-US"/>
              <a:pPr>
                <a:defRPr/>
              </a:pPr>
              <a:t>5/14/2009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345610-35C1-4276-932F-8D9F368FBE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sprocess.ac.u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utledge.com/professional/978041542360-1/" TargetMode="External"/><Relationship Id="rId2" Type="http://schemas.openxmlformats.org/officeDocument/2006/relationships/hyperlink" Target="http://www.cihe-uk.com/docs/PUBS/0802Grademployability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arkspeed.org/starworking/resources/page/main.php?SID=594fsqlf7nq0tp3pvru227p4i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68313" y="404813"/>
            <a:ext cx="8351837" cy="1944687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Verdana" pitchFamily="34" charset="0"/>
              </a:rPr>
              <a:t>Drawing blood from a stone: The challenge of articulating student skills!</a:t>
            </a:r>
          </a:p>
        </p:txBody>
      </p:sp>
      <p:sp>
        <p:nvSpPr>
          <p:cNvPr id="2051" name="Subtitle 6"/>
          <p:cNvSpPr>
            <a:spLocks noGrp="1"/>
          </p:cNvSpPr>
          <p:nvPr>
            <p:ph type="subTitle" idx="1"/>
          </p:nvPr>
        </p:nvSpPr>
        <p:spPr>
          <a:xfrm>
            <a:off x="250825" y="2205038"/>
            <a:ext cx="8569325" cy="2663825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tx1"/>
                </a:solidFill>
                <a:latin typeface="Verdana" pitchFamily="34" charset="0"/>
              </a:rPr>
              <a:t>Ellen Cocking,</a:t>
            </a: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  <a:latin typeface="Verdana" pitchFamily="34" charset="0"/>
              </a:rPr>
              <a:t>The Open University.</a:t>
            </a: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  <a:latin typeface="Verdana" pitchFamily="34" charset="0"/>
              </a:rPr>
              <a:t>Damien Fitzgerald, Nick </a:t>
            </a:r>
            <a:r>
              <a:rPr lang="en-GB" sz="2400" dirty="0" err="1" smtClean="0">
                <a:solidFill>
                  <a:schemeClr val="tx1"/>
                </a:solidFill>
                <a:latin typeface="Verdana" pitchFamily="34" charset="0"/>
              </a:rPr>
              <a:t>Nunnington</a:t>
            </a:r>
            <a:r>
              <a:rPr lang="en-GB" sz="24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  <a:latin typeface="Verdana" pitchFamily="34" charset="0"/>
              </a:rPr>
              <a:t>Sheffield Hallam University. </a:t>
            </a:r>
          </a:p>
          <a:p>
            <a:pPr eaLnBrk="1" hangingPunct="1"/>
            <a:r>
              <a:rPr lang="en-GB" sz="2400" dirty="0" err="1" smtClean="0">
                <a:solidFill>
                  <a:schemeClr val="tx1"/>
                </a:solidFill>
                <a:latin typeface="Verdana" pitchFamily="34" charset="0"/>
              </a:rPr>
              <a:t>Arti</a:t>
            </a:r>
            <a:r>
              <a:rPr lang="en-GB" sz="2400" dirty="0" smtClean="0">
                <a:solidFill>
                  <a:schemeClr val="tx1"/>
                </a:solidFill>
                <a:latin typeface="Verdana" pitchFamily="34" charset="0"/>
              </a:rPr>
              <a:t> Kumar, </a:t>
            </a: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  <a:latin typeface="Verdana" pitchFamily="34" charset="0"/>
              </a:rPr>
              <a:t>University of Bedfordshire.</a:t>
            </a:r>
          </a:p>
          <a:p>
            <a:pPr eaLnBrk="1" hangingPunct="1"/>
            <a:endParaRPr lang="en-GB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2"/>
          <a:srcRect l="1660" t="74799" r="73926" b="14082"/>
          <a:stretch>
            <a:fillRect/>
          </a:stretch>
        </p:blipFill>
        <p:spPr bwMode="auto">
          <a:xfrm>
            <a:off x="5148263" y="5373688"/>
            <a:ext cx="3851275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2"/>
          <a:srcRect l="2393" t="16171" r="75391" b="70688"/>
          <a:stretch>
            <a:fillRect/>
          </a:stretch>
        </p:blipFill>
        <p:spPr bwMode="auto">
          <a:xfrm>
            <a:off x="250825" y="5300663"/>
            <a:ext cx="36274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6172" r="1855" b="10040"/>
          <a:stretch>
            <a:fillRect/>
          </a:stretch>
        </p:blipFill>
        <p:spPr bwMode="auto">
          <a:xfrm>
            <a:off x="357158" y="1428736"/>
            <a:ext cx="839246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5000628" y="5429264"/>
            <a:ext cx="100013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1122" b="7812"/>
          <a:stretch>
            <a:fillRect/>
          </a:stretch>
        </p:blipFill>
        <p:spPr bwMode="auto">
          <a:xfrm>
            <a:off x="571472" y="1142983"/>
            <a:ext cx="8072494" cy="54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357422" y="4286256"/>
            <a:ext cx="2357454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71736" y="4429132"/>
            <a:ext cx="2857520" cy="142876"/>
          </a:xfrm>
          <a:prstGeom prst="rect">
            <a:avLst/>
          </a:prstGeom>
          <a:solidFill>
            <a:schemeClr val="accent5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786710" y="6000768"/>
            <a:ext cx="857256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1123" b="3320"/>
          <a:stretch>
            <a:fillRect/>
          </a:stretch>
        </p:blipFill>
        <p:spPr bwMode="auto">
          <a:xfrm>
            <a:off x="357158" y="1214422"/>
            <a:ext cx="81593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785918" y="2928934"/>
            <a:ext cx="6215106" cy="13573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4170" t="65701" r="4052" b="12062"/>
          <a:stretch>
            <a:fillRect/>
          </a:stretch>
        </p:blipFill>
        <p:spPr bwMode="auto">
          <a:xfrm>
            <a:off x="1857356" y="4357694"/>
            <a:ext cx="70009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928794" y="5143512"/>
            <a:ext cx="120492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1855" b="4297"/>
          <a:stretch>
            <a:fillRect/>
          </a:stretch>
        </p:blipFill>
        <p:spPr bwMode="auto">
          <a:xfrm>
            <a:off x="428596" y="1357298"/>
            <a:ext cx="82153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571604" y="4143380"/>
            <a:ext cx="7358114" cy="2714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r="1855" b="14062"/>
          <a:stretch>
            <a:fillRect/>
          </a:stretch>
        </p:blipFill>
        <p:spPr bwMode="auto">
          <a:xfrm>
            <a:off x="642910" y="1285860"/>
            <a:ext cx="7643866" cy="50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285984" y="3500438"/>
            <a:ext cx="6000792" cy="15716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643834" y="5214950"/>
            <a:ext cx="571504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r="1855" b="11133"/>
          <a:stretch>
            <a:fillRect/>
          </a:stretch>
        </p:blipFill>
        <p:spPr bwMode="auto">
          <a:xfrm>
            <a:off x="785786" y="1214422"/>
            <a:ext cx="77843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214942" y="3357562"/>
            <a:ext cx="3143272" cy="857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000628" y="5072074"/>
            <a:ext cx="114300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r="1855" b="21875"/>
          <a:stretch>
            <a:fillRect/>
          </a:stretch>
        </p:blipFill>
        <p:spPr bwMode="auto">
          <a:xfrm>
            <a:off x="285720" y="1214422"/>
            <a:ext cx="861543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85720" y="2357430"/>
            <a:ext cx="2357454" cy="30003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43108" y="2928934"/>
            <a:ext cx="6715172" cy="27146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786710" y="5143512"/>
            <a:ext cx="114300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r="1855" b="29687"/>
          <a:stretch>
            <a:fillRect/>
          </a:stretch>
        </p:blipFill>
        <p:spPr bwMode="auto">
          <a:xfrm>
            <a:off x="357158" y="1285860"/>
            <a:ext cx="82431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28596" y="2357430"/>
            <a:ext cx="2000264" cy="24288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643834" y="4572008"/>
            <a:ext cx="114300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r="1855" b="6250"/>
          <a:stretch>
            <a:fillRect/>
          </a:stretch>
        </p:blipFill>
        <p:spPr bwMode="auto">
          <a:xfrm>
            <a:off x="500034" y="1214422"/>
            <a:ext cx="8072494" cy="52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28596" y="2357430"/>
            <a:ext cx="2071702" cy="32147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r="1855" b="6250"/>
          <a:stretch>
            <a:fillRect/>
          </a:stretch>
        </p:blipFill>
        <p:spPr bwMode="auto">
          <a:xfrm>
            <a:off x="500034" y="1142984"/>
            <a:ext cx="8072494" cy="527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286380" y="3214686"/>
            <a:ext cx="3071834" cy="18573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857752" y="5143512"/>
            <a:ext cx="114300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</a:t>
            </a:r>
            <a:r>
              <a:rPr lang="en-GB" b="1" i="1" smtClean="0">
                <a:solidFill>
                  <a:srgbClr val="0033CC"/>
                </a:solidFill>
              </a:rPr>
              <a:t>STARS</a:t>
            </a:r>
            <a:r>
              <a:rPr lang="en-GB" b="1" smtClean="0"/>
              <a:t>?</a:t>
            </a:r>
            <a:r>
              <a:rPr lang="en-GB" smtClean="0"/>
              <a:t> 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A well known formula often used by employers seeking personal and specific evidence of ‘skills’ in CV, application form and interview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sz="2800" b="1" smtClean="0">
                <a:solidFill>
                  <a:srgbClr val="0033CC"/>
                </a:solidFill>
              </a:rPr>
              <a:t>   S</a:t>
            </a:r>
            <a:r>
              <a:rPr lang="en-GB" sz="2800" smtClean="0"/>
              <a:t>ituation, </a:t>
            </a:r>
            <a:r>
              <a:rPr lang="en-GB" sz="2800" b="1" smtClean="0">
                <a:solidFill>
                  <a:srgbClr val="0033CC"/>
                </a:solidFill>
              </a:rPr>
              <a:t>T</a:t>
            </a:r>
            <a:r>
              <a:rPr lang="en-GB" sz="2800" smtClean="0"/>
              <a:t>asks, </a:t>
            </a:r>
            <a:r>
              <a:rPr lang="en-GB" sz="2800" b="1" smtClean="0">
                <a:solidFill>
                  <a:srgbClr val="0033CC"/>
                </a:solidFill>
              </a:rPr>
              <a:t>A</a:t>
            </a:r>
            <a:r>
              <a:rPr lang="en-GB" sz="2800" smtClean="0"/>
              <a:t>ctions, </a:t>
            </a:r>
            <a:r>
              <a:rPr lang="en-GB" sz="2800" b="1" smtClean="0">
                <a:solidFill>
                  <a:srgbClr val="0033CC"/>
                </a:solidFill>
              </a:rPr>
              <a:t>R</a:t>
            </a:r>
            <a:r>
              <a:rPr lang="en-GB" sz="2800" smtClean="0"/>
              <a:t>esults &amp; </a:t>
            </a:r>
            <a:r>
              <a:rPr lang="en-GB" sz="2800" b="1" smtClean="0">
                <a:solidFill>
                  <a:srgbClr val="0033CC"/>
                </a:solidFill>
              </a:rPr>
              <a:t>S</a:t>
            </a:r>
            <a:r>
              <a:rPr lang="en-GB" sz="2800" smtClean="0"/>
              <a:t>kills</a:t>
            </a:r>
            <a:r>
              <a:rPr lang="en-GB" sz="2800" b="1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sz="2800" b="1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A web-based, interactive, employability resource: </a:t>
            </a:r>
            <a:r>
              <a:rPr lang="en-GB" sz="2800" smtClean="0">
                <a:hlinkClick r:id="rId2"/>
              </a:rPr>
              <a:t>www.starsprocess.ac.uk</a:t>
            </a: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Contains definitions, examples, guidelines, audio-visual clips, questions and prompts.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sz="2800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r="1855" b="38476"/>
          <a:stretch>
            <a:fillRect/>
          </a:stretch>
        </p:blipFill>
        <p:spPr bwMode="auto">
          <a:xfrm>
            <a:off x="357158" y="1643050"/>
            <a:ext cx="8286776" cy="38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7500958" y="4286256"/>
            <a:ext cx="114300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r="2588" b="9179"/>
          <a:stretch>
            <a:fillRect/>
          </a:stretch>
        </p:blipFill>
        <p:spPr bwMode="auto">
          <a:xfrm>
            <a:off x="428596" y="1214422"/>
            <a:ext cx="82153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28596" y="1928802"/>
            <a:ext cx="2071702" cy="3643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r="1855" b="12109"/>
          <a:stretch>
            <a:fillRect/>
          </a:stretch>
        </p:blipFill>
        <p:spPr bwMode="auto">
          <a:xfrm>
            <a:off x="500034" y="1142984"/>
            <a:ext cx="81439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52929" t="11590" r="28760" b="23719"/>
          <a:stretch>
            <a:fillRect/>
          </a:stretch>
        </p:blipFill>
        <p:spPr bwMode="auto">
          <a:xfrm>
            <a:off x="4643438" y="214290"/>
            <a:ext cx="17859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214810" y="4000504"/>
            <a:ext cx="2714644" cy="25717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46143" t="58625" r="25293" b="11051"/>
          <a:stretch>
            <a:fillRect/>
          </a:stretch>
        </p:blipFill>
        <p:spPr bwMode="auto">
          <a:xfrm>
            <a:off x="4286248" y="4143380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929190" y="5786454"/>
            <a:ext cx="157163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r="1855" b="9179"/>
          <a:stretch>
            <a:fillRect/>
          </a:stretch>
        </p:blipFill>
        <p:spPr bwMode="auto">
          <a:xfrm>
            <a:off x="357158" y="1071545"/>
            <a:ext cx="8429684" cy="565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8001024" y="6143644"/>
            <a:ext cx="78581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r="1855" b="22851"/>
          <a:stretch>
            <a:fillRect/>
          </a:stretch>
        </p:blipFill>
        <p:spPr bwMode="auto">
          <a:xfrm>
            <a:off x="500034" y="1357298"/>
            <a:ext cx="8143900" cy="48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6786578" y="4786322"/>
            <a:ext cx="192882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r="1855" b="25781"/>
          <a:stretch>
            <a:fillRect/>
          </a:stretch>
        </p:blipFill>
        <p:spPr bwMode="auto">
          <a:xfrm>
            <a:off x="357158" y="1285860"/>
            <a:ext cx="84391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5786446" y="3286124"/>
            <a:ext cx="857256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r="1855" b="6250"/>
          <a:stretch>
            <a:fillRect/>
          </a:stretch>
        </p:blipFill>
        <p:spPr bwMode="auto">
          <a:xfrm>
            <a:off x="428596" y="1214422"/>
            <a:ext cx="842968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r="1855" b="25781"/>
          <a:stretch>
            <a:fillRect/>
          </a:stretch>
        </p:blipFill>
        <p:spPr bwMode="auto">
          <a:xfrm>
            <a:off x="357158" y="1285860"/>
            <a:ext cx="84391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4714876" y="4429132"/>
            <a:ext cx="178595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References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8488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000" smtClean="0"/>
              <a:t>Archer, W. and Davison, J. (2008) </a:t>
            </a:r>
            <a:r>
              <a:rPr lang="en-GB" sz="2000" i="1" smtClean="0"/>
              <a:t>Graduate Employability: what do employers think and want?</a:t>
            </a:r>
            <a:r>
              <a:rPr lang="en-GB" sz="2000" smtClean="0"/>
              <a:t> Council for Industry and Higher Education (CIHE). Available online, last accessed 25 Feb. 09.</a:t>
            </a:r>
            <a:endParaRPr lang="en-GB" sz="2000" smtClean="0">
              <a:hlinkClick r:id="rId2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000" b="1" smtClean="0">
                <a:hlinkClick r:id="rId2"/>
              </a:rPr>
              <a:t>http://www.cihe-uk.com/docs/PUBS/0802Grademployability.pdf</a:t>
            </a:r>
            <a:endParaRPr lang="en-GB" sz="2000" b="1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000" b="1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000" smtClean="0"/>
              <a:t>Burgess, R. (2007) </a:t>
            </a:r>
            <a:r>
              <a:rPr lang="en-GB" sz="2000" i="1" smtClean="0"/>
              <a:t>Measuring and Recording Student Achievement</a:t>
            </a:r>
            <a:r>
              <a:rPr lang="en-GB" sz="2000" smtClean="0"/>
              <a:t>: report of the Scoping Group. London, Universities UK and SCOP.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000" smtClean="0"/>
              <a:t>Stefani, L., Mason, R. &amp; Pegler, C. (2007) </a:t>
            </a:r>
            <a:r>
              <a:rPr lang="en-GB" sz="2000" i="1" smtClean="0"/>
              <a:t>The educational potential of e-portfolios</a:t>
            </a:r>
            <a:r>
              <a:rPr lang="en-GB" sz="2000" smtClean="0"/>
              <a:t> London and New York: Routledge, Taylor &amp; Francis.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000" smtClean="0"/>
              <a:t>Kumar, A.(2007) </a:t>
            </a:r>
            <a:r>
              <a:rPr lang="en-GB" sz="2000" i="1" smtClean="0"/>
              <a:t>Personal, Academic and Career Development in Higher Education – SOARing to Success</a:t>
            </a:r>
            <a:r>
              <a:rPr lang="en-GB" sz="2000" smtClean="0"/>
              <a:t> London &amp; New York, Routledge Taylor &amp; Francis. Companion website last accessed 25 Feb. 09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zh-CN" sz="2000" b="1" smtClean="0">
                <a:ea typeface="SimSun" pitchFamily="2" charset="-122"/>
                <a:hlinkClick r:id="rId3"/>
              </a:rPr>
              <a:t>http://www.routledge.com/professional/978041542360-1/</a:t>
            </a:r>
            <a:r>
              <a:rPr lang="en-GB" altLang="zh-CN" sz="2000" b="1" smtClean="0">
                <a:ea typeface="SimSun" pitchFamily="2" charset="-122"/>
              </a:rPr>
              <a:t> </a:t>
            </a:r>
            <a:r>
              <a:rPr lang="en-GB" sz="2000" b="1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400" b="1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000" b="1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did we create </a:t>
            </a:r>
            <a:r>
              <a:rPr lang="en-GB" b="1" i="1" smtClean="0">
                <a:solidFill>
                  <a:srgbClr val="0033CC"/>
                </a:solidFill>
              </a:rPr>
              <a:t>STARS</a:t>
            </a:r>
            <a:r>
              <a:rPr lang="en-GB" b="1" smtClean="0"/>
              <a:t>?</a:t>
            </a:r>
            <a:r>
              <a:rPr lang="en-GB" smtClean="0"/>
              <a:t> 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 smtClean="0"/>
              <a:t>In the employability context, students need to know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employers value </a:t>
            </a:r>
            <a:r>
              <a:rPr lang="en-GB" sz="2400" b="1" dirty="0" smtClean="0">
                <a:solidFill>
                  <a:srgbClr val="3333CC"/>
                </a:solidFill>
              </a:rPr>
              <a:t>skills</a:t>
            </a:r>
            <a:r>
              <a:rPr lang="en-GB" sz="2400" dirty="0" smtClean="0"/>
              <a:t>, attributes and </a:t>
            </a:r>
            <a:r>
              <a:rPr lang="en-GB" sz="2400" b="1" dirty="0" smtClean="0">
                <a:solidFill>
                  <a:srgbClr val="3333CC"/>
                </a:solidFill>
              </a:rPr>
              <a:t>results</a:t>
            </a:r>
            <a:r>
              <a:rPr lang="en-GB" sz="2400" dirty="0" smtClean="0"/>
              <a:t> gained from a range of </a:t>
            </a:r>
            <a:r>
              <a:rPr lang="en-GB" sz="2400" b="1" dirty="0" smtClean="0">
                <a:solidFill>
                  <a:srgbClr val="3333CC"/>
                </a:solidFill>
              </a:rPr>
              <a:t>situations</a:t>
            </a:r>
            <a:r>
              <a:rPr lang="en-GB" sz="2400" dirty="0" smtClean="0">
                <a:solidFill>
                  <a:srgbClr val="3333CC"/>
                </a:solidFill>
              </a:rPr>
              <a:t>, </a:t>
            </a:r>
            <a:r>
              <a:rPr lang="en-GB" sz="2400" b="1" dirty="0" smtClean="0">
                <a:solidFill>
                  <a:srgbClr val="3333CC"/>
                </a:solidFill>
              </a:rPr>
              <a:t>tasks</a:t>
            </a:r>
            <a:r>
              <a:rPr lang="en-GB" sz="2400" dirty="0" smtClean="0">
                <a:solidFill>
                  <a:srgbClr val="72FF7C"/>
                </a:solidFill>
              </a:rPr>
              <a:t> </a:t>
            </a:r>
            <a:r>
              <a:rPr lang="en-GB" sz="2400" dirty="0" smtClean="0"/>
              <a:t>and</a:t>
            </a:r>
            <a:r>
              <a:rPr lang="en-GB" sz="2400" dirty="0" smtClean="0">
                <a:solidFill>
                  <a:srgbClr val="72FF7C"/>
                </a:solidFill>
              </a:rPr>
              <a:t> </a:t>
            </a:r>
            <a:r>
              <a:rPr lang="en-GB" sz="2400" b="1" dirty="0" smtClean="0">
                <a:solidFill>
                  <a:srgbClr val="3333CC"/>
                </a:solidFill>
              </a:rPr>
              <a:t>actions</a:t>
            </a:r>
            <a:r>
              <a:rPr lang="en-GB" sz="2400" dirty="0" smtClean="0">
                <a:solidFill>
                  <a:srgbClr val="72FF7C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in addition to academic activities their non-work and extra-curricular experience has ‘employability value’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how to link and promote their skills and experience effectively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they have many more options and potential destinations than narrowly perceived discipline-specific job opportunities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careers advisors and tutors are under considerable pressure to cope with demand 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GB" sz="2000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b="1" i="1" dirty="0" smtClean="0">
                <a:solidFill>
                  <a:srgbClr val="009A0B"/>
                </a:solidFill>
              </a:rPr>
              <a:t>This resource should help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000" dirty="0" smtClean="0"/>
          </a:p>
        </p:txBody>
      </p:sp>
    </p:spTree>
  </p:cSld>
  <p:clrMapOvr>
    <a:masterClrMapping/>
  </p:clrMapOvr>
  <p:transition advTm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76250"/>
            <a:ext cx="574516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2592388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/>
              <a:t>e.g. engaging ‘self’ with ‘oppportunity’</a:t>
            </a:r>
          </a:p>
          <a:p>
            <a:pPr>
              <a:spcBef>
                <a:spcPct val="50000"/>
              </a:spcBef>
            </a:pPr>
            <a:r>
              <a:rPr lang="en-GB" sz="2800" b="1"/>
              <a:t>testing out aspirations</a:t>
            </a:r>
          </a:p>
          <a:p>
            <a:pPr>
              <a:spcBef>
                <a:spcPct val="50000"/>
              </a:spcBef>
            </a:pPr>
            <a:r>
              <a:rPr lang="en-GB" sz="2800" b="1"/>
              <a:t>achieving results</a:t>
            </a:r>
          </a:p>
          <a:p>
            <a:pPr>
              <a:spcBef>
                <a:spcPct val="50000"/>
              </a:spcBef>
            </a:pPr>
            <a:r>
              <a:rPr lang="en-GB" sz="2400" b="1"/>
              <a:t>(Kumar, A. </a:t>
            </a:r>
            <a:r>
              <a:rPr lang="en-GB" sz="2400" b="1" i="1"/>
              <a:t>SOARing to Success</a:t>
            </a:r>
            <a:r>
              <a:rPr lang="en-GB" sz="2400" b="1"/>
              <a:t>)</a:t>
            </a:r>
            <a:endParaRPr lang="en-US" sz="2400" b="1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488238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Contextualising </a:t>
            </a:r>
            <a:r>
              <a:rPr lang="en-GB" sz="3200" b="1" i="1">
                <a:solidFill>
                  <a:srgbClr val="0033CC"/>
                </a:solidFill>
              </a:rPr>
              <a:t>STARS</a:t>
            </a:r>
            <a:r>
              <a:rPr lang="en-GB"/>
              <a:t> </a:t>
            </a:r>
            <a:r>
              <a:rPr lang="en-GB" sz="3200" b="1"/>
              <a:t>within a Career Management Skills framework</a:t>
            </a:r>
            <a:endParaRPr lang="en-US" sz="3200" b="1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i="1" smtClean="0">
                <a:solidFill>
                  <a:srgbClr val="0033CC"/>
                </a:solidFill>
              </a:rPr>
              <a:t>STARS</a:t>
            </a:r>
            <a:r>
              <a:rPr lang="en-GB" sz="3200" b="1" smtClean="0">
                <a:solidFill>
                  <a:srgbClr val="0033CC"/>
                </a:solidFill>
              </a:rPr>
              <a:t> can help students </a:t>
            </a:r>
            <a:br>
              <a:rPr lang="en-GB" sz="3200" b="1" smtClean="0">
                <a:solidFill>
                  <a:srgbClr val="0033CC"/>
                </a:solidFill>
              </a:rPr>
            </a:br>
            <a:r>
              <a:rPr lang="en-GB" sz="3200" b="1" smtClean="0">
                <a:solidFill>
                  <a:srgbClr val="0033CC"/>
                </a:solidFill>
              </a:rPr>
              <a:t>and graduates to: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Understand the lexicon of ‘skills’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Identify situations that develop skills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Appreciate what employers are seeking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Reflect and create their own evidence of skills development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Value learning from extra-curricular and life-wide experiences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Express the value of their experiences and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sz="2800" smtClean="0"/>
              <a:t>   articulate their skills convincingly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</a:t>
            </a:r>
            <a:r>
              <a:rPr lang="en-GB" b="1" i="1" dirty="0" smtClean="0">
                <a:solidFill>
                  <a:srgbClr val="0033CC"/>
                </a:solidFill>
              </a:rPr>
              <a:t>STARS</a:t>
            </a:r>
            <a:r>
              <a:rPr lang="en-GB" dirty="0" smtClean="0"/>
              <a:t> tool</a:t>
            </a:r>
          </a:p>
        </p:txBody>
      </p:sp>
      <p:pic>
        <p:nvPicPr>
          <p:cNvPr id="6147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660" t="16171" b="14082"/>
          <a:stretch>
            <a:fillRect/>
          </a:stretch>
        </p:blipFill>
        <p:spPr bwMode="auto">
          <a:xfrm>
            <a:off x="428596" y="1785926"/>
            <a:ext cx="8215370" cy="450056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6172" r="2588" b="7008"/>
          <a:stretch>
            <a:fillRect/>
          </a:stretch>
        </p:blipFill>
        <p:spPr bwMode="auto">
          <a:xfrm>
            <a:off x="428596" y="1500174"/>
            <a:ext cx="812604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43174" y="3286124"/>
            <a:ext cx="2357454" cy="11430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982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The </a:t>
            </a:r>
            <a:r>
              <a:rPr lang="en-GB" sz="4400" b="1" i="1" dirty="0" smtClean="0">
                <a:solidFill>
                  <a:srgbClr val="0033CC"/>
                </a:solidFill>
                <a:latin typeface="Arial"/>
                <a:ea typeface="+mj-ea"/>
                <a:cs typeface="+mj-cs"/>
              </a:rPr>
              <a:t>STARS</a:t>
            </a:r>
            <a:r>
              <a:rPr lang="en-GB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tool in practice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6172" r="1855" b="12062"/>
          <a:stretch>
            <a:fillRect/>
          </a:stretch>
        </p:blipFill>
        <p:spPr bwMode="auto">
          <a:xfrm>
            <a:off x="357158" y="1571612"/>
            <a:ext cx="83592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85720" y="2357430"/>
            <a:ext cx="2357454" cy="30003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43108" y="2000240"/>
            <a:ext cx="6643734" cy="33575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728</TotalTime>
  <Words>522</Words>
  <Application>Microsoft Office PowerPoint</Application>
  <PresentationFormat>On-screen Show (4:3)</PresentationFormat>
  <Paragraphs>73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</vt:lpstr>
      <vt:lpstr>Drawing blood from a stone: The challenge of articulating student skills!</vt:lpstr>
      <vt:lpstr>What is STARS? </vt:lpstr>
      <vt:lpstr>Why did we create STARS? </vt:lpstr>
      <vt:lpstr>Slide 4</vt:lpstr>
      <vt:lpstr>STARS can help students  and graduates to:</vt:lpstr>
      <vt:lpstr>The STARS tool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References</vt:lpstr>
    </vt:vector>
  </TitlesOfParts>
  <Company>Sheffield Hallam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Bailey</dc:creator>
  <cp:lastModifiedBy>Nick Nunnington</cp:lastModifiedBy>
  <cp:revision>36</cp:revision>
  <dcterms:created xsi:type="dcterms:W3CDTF">2009-02-25T14:00:33Z</dcterms:created>
  <dcterms:modified xsi:type="dcterms:W3CDTF">2009-05-14T08:06:23Z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-1100802377</vt:i4>
  </property>
  <property fmtid="{D5CDD505-2E9C-101B-9397-08002B2CF9AE}" pid="3" name="_NewReviewCycle">
    <vt:lpwstr/>
  </property>
  <property fmtid="{D5CDD505-2E9C-101B-9397-08002B2CF9AE}" pid="4" name="_EmailSubject">
    <vt:lpwstr>STARS Presentation</vt:lpwstr>
  </property>
  <property fmtid="{D5CDD505-2E9C-101B-9397-08002B2CF9AE}" pid="5" name="_AuthorEmail">
    <vt:lpwstr>sednn@exchange.shu.ac.uk</vt:lpwstr>
  </property>
  <property fmtid="{D5CDD505-2E9C-101B-9397-08002B2CF9AE}" pid="6" name="_AuthorEmailDisplayName">
    <vt:lpwstr>Nunnington, Nick</vt:lpwstr>
  </property>
  <property fmtid="{D5CDD505-2E9C-101B-9397-08002B2CF9AE}" pid="7" name="_PreviousAdHocReviewCycleID">
    <vt:i4>-1041248667</vt:i4>
  </property>
</Properties>
</file>